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2" r:id="rId6"/>
    <p:sldMasterId id="2147483677" r:id="rId7"/>
    <p:sldMasterId id="2147483690" r:id="rId8"/>
    <p:sldMasterId id="2147483679" r:id="rId9"/>
    <p:sldMasterId id="2147483684" r:id="rId10"/>
    <p:sldMasterId id="2147483686" r:id="rId11"/>
    <p:sldMasterId id="2147483688" r:id="rId12"/>
    <p:sldMasterId id="2147483692" r:id="rId13"/>
    <p:sldMasterId id="2147483696" r:id="rId14"/>
    <p:sldMasterId id="2147483698" r:id="rId15"/>
    <p:sldMasterId id="2147483700" r:id="rId16"/>
  </p:sldMasterIdLst>
  <p:notesMasterIdLst>
    <p:notesMasterId r:id="rId36"/>
  </p:notesMasterIdLst>
  <p:handoutMasterIdLst>
    <p:handoutMasterId r:id="rId37"/>
  </p:handoutMasterIdLst>
  <p:sldIdLst>
    <p:sldId id="317" r:id="rId17"/>
    <p:sldId id="340" r:id="rId18"/>
    <p:sldId id="389" r:id="rId19"/>
    <p:sldId id="390" r:id="rId20"/>
    <p:sldId id="391" r:id="rId21"/>
    <p:sldId id="392" r:id="rId22"/>
    <p:sldId id="369" r:id="rId23"/>
    <p:sldId id="373" r:id="rId24"/>
    <p:sldId id="344" r:id="rId25"/>
    <p:sldId id="356" r:id="rId26"/>
    <p:sldId id="359" r:id="rId27"/>
    <p:sldId id="360" r:id="rId28"/>
    <p:sldId id="381" r:id="rId29"/>
    <p:sldId id="361" r:id="rId30"/>
    <p:sldId id="341" r:id="rId31"/>
    <p:sldId id="367" r:id="rId32"/>
    <p:sldId id="384" r:id="rId33"/>
    <p:sldId id="393" r:id="rId34"/>
    <p:sldId id="353" r:id="rId35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457" userDrawn="1">
          <p15:clr>
            <a:srgbClr val="A4A3A4"/>
          </p15:clr>
        </p15:guide>
        <p15:guide id="3" pos="5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7B"/>
    <a:srgbClr val="FFFF99"/>
    <a:srgbClr val="00A1AF"/>
    <a:srgbClr val="1A0147"/>
    <a:srgbClr val="FFFFFF"/>
    <a:srgbClr val="252962"/>
    <a:srgbClr val="3DB7C1"/>
    <a:srgbClr val="00A9B6"/>
    <a:srgbClr val="3A8A91"/>
    <a:srgbClr val="FF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 autoAdjust="0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84" y="102"/>
      </p:cViewPr>
      <p:guideLst>
        <p:guide orient="horz" pos="2158"/>
        <p:guide pos="457"/>
        <p:guide pos="51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notesViewPr>
    <p:cSldViewPr snapToGrid="0" snapToObjects="1">
      <p:cViewPr varScale="1">
        <p:scale>
          <a:sx n="54" d="100"/>
          <a:sy n="54" d="100"/>
        </p:scale>
        <p:origin x="286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2B545E2-79FE-7746-A72B-A5FDF9DA6968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2422768-D3E7-E343-B903-5A7F1798D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61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BD1B09B-6B1C-0941-8522-1185EC09CE56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C477C9B-FC0F-D742-A867-8A354EAD50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6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8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5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86" y="904127"/>
            <a:ext cx="11516839" cy="520267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511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93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87" y="914400"/>
            <a:ext cx="11516839" cy="5192397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b="0"/>
            </a:lvl1pPr>
            <a:lvl2pPr marL="401638" indent="-230188">
              <a:spcBef>
                <a:spcPts val="0"/>
              </a:spcBef>
              <a:spcAft>
                <a:spcPts val="1200"/>
              </a:spcAft>
              <a:buFont typeface="Lucida Grande"/>
              <a:buChar char="-"/>
              <a:defRPr/>
            </a:lvl2pPr>
            <a:lvl3pPr marL="630238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lvl3pPr>
            <a:lvl4pPr marL="860425" indent="-230188">
              <a:spcBef>
                <a:spcPts val="0"/>
              </a:spcBef>
              <a:spcAft>
                <a:spcPts val="1200"/>
              </a:spcAft>
              <a:buFont typeface="Lucida Grande"/>
              <a:buChar char="-"/>
              <a:tabLst/>
              <a:defRPr/>
            </a:lvl4pPr>
            <a:lvl5pPr marL="1147763" indent="-230188"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330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0087" y="924674"/>
            <a:ext cx="11516839" cy="5244832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97215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73817" y="2276475"/>
            <a:ext cx="7846483" cy="2762250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4555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087" y="924674"/>
            <a:ext cx="5516731" cy="5208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28881" y="924674"/>
            <a:ext cx="5568593" cy="5208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87" y="210382"/>
            <a:ext cx="11537387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9198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8346" y="924675"/>
            <a:ext cx="4787757" cy="53015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087" y="924675"/>
            <a:ext cx="6289099" cy="5301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88" y="210382"/>
            <a:ext cx="11486016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35483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65892" y="2749120"/>
            <a:ext cx="3368769" cy="903635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>
              <a:defRPr sz="2400">
                <a:solidFill>
                  <a:srgbClr val="CD007B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6" y="6411174"/>
            <a:ext cx="717299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+mj-lt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202927" y="917678"/>
            <a:ext cx="1" cy="0"/>
          </a:xfrm>
          <a:prstGeom prst="line">
            <a:avLst/>
          </a:prstGeom>
          <a:ln w="19050" cmpd="sng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0087" y="917678"/>
            <a:ext cx="11516839" cy="521599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87" y="210382"/>
            <a:ext cx="11516839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ABD50A-6872-400C-88E1-CFB81F7195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6" r:id="rId2"/>
    <p:sldLayoutId id="2147483668" r:id="rId3"/>
    <p:sldLayoutId id="2147483651" r:id="rId4"/>
    <p:sldLayoutId id="2147483667" r:id="rId5"/>
    <p:sldLayoutId id="2147483670" r:id="rId6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0" i="0" kern="1200" cap="none">
          <a:solidFill>
            <a:srgbClr val="CD007B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ts val="0"/>
        </a:spcBef>
        <a:spcAft>
          <a:spcPts val="600"/>
        </a:spcAft>
        <a:buFont typeface="Arial" charset="0"/>
        <a:buNone/>
        <a:defRPr sz="24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1pPr>
      <a:lvl2pPr marL="511175" indent="-285750" algn="l" defTabSz="457200" rtl="0" eaLnBrk="1" fontAlgn="base" hangingPunct="1">
        <a:spcBef>
          <a:spcPts val="0"/>
        </a:spcBef>
        <a:spcAft>
          <a:spcPts val="600"/>
        </a:spcAft>
        <a:buSzPct val="100000"/>
        <a:buFont typeface="Arial"/>
        <a:buChar char="•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2pPr>
      <a:lvl3pPr marL="855663" indent="-285750" algn="l" defTabSz="457200" rtl="0" eaLnBrk="1" fontAlgn="base" hangingPunct="1">
        <a:spcBef>
          <a:spcPts val="0"/>
        </a:spcBef>
        <a:spcAft>
          <a:spcPts val="600"/>
        </a:spcAft>
        <a:buFont typeface="Lucida Grande"/>
        <a:buChar char="-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3pPr>
      <a:lvl4pPr marL="1139825" indent="-284163" algn="l" defTabSz="457200" rtl="0" eaLnBrk="1" fontAlgn="base" hangingPunct="1">
        <a:spcBef>
          <a:spcPts val="0"/>
        </a:spcBef>
        <a:spcAft>
          <a:spcPts val="600"/>
        </a:spcAft>
        <a:buFont typeface="Arial"/>
        <a:buChar char="•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4pPr>
      <a:lvl5pPr marL="1484313" indent="-284163" algn="l" defTabSz="457200" rtl="0" eaLnBrk="1" fontAlgn="base" hangingPunct="1">
        <a:spcBef>
          <a:spcPts val="0"/>
        </a:spcBef>
        <a:spcAft>
          <a:spcPts val="600"/>
        </a:spcAft>
        <a:buFont typeface="Lucida Grande"/>
        <a:buChar char="-"/>
        <a:defRPr sz="2200" b="0" i="0" kern="1200">
          <a:solidFill>
            <a:schemeClr val="tx1"/>
          </a:solidFill>
          <a:latin typeface="Gotham Pro" panose="02000603030000020004" pitchFamily="50" charset="0"/>
          <a:ea typeface="ヒラギノ角ゴ Pro W3" pitchFamily="29" charset="-128"/>
          <a:cs typeface="Gotham Pro" panose="02000603030000020004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478AA9-A855-41A1-B0D3-FAA0D9173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5839" r="6402" b="5127"/>
          <a:stretch/>
        </p:blipFill>
        <p:spPr>
          <a:xfrm>
            <a:off x="1" y="-1"/>
            <a:ext cx="12192000" cy="68698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D58DE1-4EA0-49C4-AF95-D105166F03DD}"/>
              </a:ext>
            </a:extLst>
          </p:cNvPr>
          <p:cNvGrpSpPr/>
          <p:nvPr userDrawn="1"/>
        </p:nvGrpSpPr>
        <p:grpSpPr>
          <a:xfrm>
            <a:off x="-82435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C49D5C8-F82F-4A84-8FF6-6767EABEA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3239D28-633B-4E54-8343-0478CC1F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D2EC645-19D9-4EFB-9F1B-865C2A94A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3994E7-AD66-40C7-95C9-B4DC49E360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57FD0B-5960-424B-B523-ABA768503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0"/>
          <a:stretch/>
        </p:blipFill>
        <p:spPr>
          <a:xfrm>
            <a:off x="1780674" y="2413"/>
            <a:ext cx="10422253" cy="677388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7FCCE6-32DE-44CA-A280-5E623520BA9C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8FB5539-82FF-4FE4-9986-3DB7C51C4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FA6A459-15A0-4EC4-A9F0-108BB6C06F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3FFB8E-E022-4764-949B-D6B3FFBDE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97BBC5-E905-4C51-8057-04D56F60B7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DE3C6F-93D7-4B2D-8E3B-B14F2F9E5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8"/>
          <a:stretch/>
        </p:blipFill>
        <p:spPr>
          <a:xfrm>
            <a:off x="1764632" y="8984"/>
            <a:ext cx="10438295" cy="676731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DD72F5-D376-4E69-BAAB-27D13BD1E14E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065F08C-C50D-45D3-8227-85B01B02E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05C1559-D740-4185-9762-102496821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A1EA3F0-B65D-4F26-A5D5-A4918052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452BD2-AA88-4FE8-92A6-6D74ED01A2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1AE8B0-3CE8-4E76-9898-FD1B05BE6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308"/>
          <a:stretch/>
        </p:blipFill>
        <p:spPr>
          <a:xfrm>
            <a:off x="2209597" y="1"/>
            <a:ext cx="9993330" cy="6858000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3F9AA0-3B90-42F3-81C8-B5AE69133B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EC488B-BFD6-4FCD-ADAA-27CF3728B170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ECA30BD-5035-4E3E-A516-4CA1577B4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784E123-03E3-46F9-A2F1-ACFEAAE4D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BB3647D-7DA2-42AC-9FA5-40455B33A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D3C0A0-6FCF-42BF-A262-52D15AAE6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>
          <a:xfrm>
            <a:off x="2301411" y="2413"/>
            <a:ext cx="9901516" cy="685558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FFE8D3-FD27-4175-9F43-1E2C94121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01F91F-5995-4820-8CAF-177C25D5E1BB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1F66EA1-E037-4229-9F5B-1F241063C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815B328-462D-45A1-A6B5-F3EB357276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6BE962C-975B-4207-BC54-033196B5A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51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3B77EC-2C43-453D-84A9-72CB79D7E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/>
        </p:blipFill>
        <p:spPr>
          <a:xfrm>
            <a:off x="2517170" y="8983"/>
            <a:ext cx="9685758" cy="6849017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909AEC-A249-4A9B-B5DA-3DCC7C63D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BD7408-1FC7-4C16-AA12-A48F16457469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B617C96-44E9-47BE-BD28-FA1EEF9FA3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FFB891-1FC1-429A-87A4-63A522210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257BB31-5E2E-4C05-8B57-7F8E9F27D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4AB8D1-D7CD-478A-96AF-0BE68D53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b="4016"/>
          <a:stretch/>
        </p:blipFill>
        <p:spPr>
          <a:xfrm>
            <a:off x="2266545" y="-1"/>
            <a:ext cx="9925455" cy="686987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6" y="6454038"/>
            <a:ext cx="2563731" cy="17036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59FC43E-00F4-4C74-8F72-A220CE8BA19B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877108C-A350-4860-9E33-98AE7727F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6AB8A28-8052-467D-92DE-AC37354D5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99E732D-0813-43C1-A310-C05A4C68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5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C18C81-20EF-431F-AE54-B79C0844BA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9"/>
          <a:stretch/>
        </p:blipFill>
        <p:spPr>
          <a:xfrm>
            <a:off x="1987827" y="-2892"/>
            <a:ext cx="10204174" cy="6779192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0063609-047C-485C-B501-53B0416FD7CD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AE251B5-E22E-41CB-83F8-831D654DCC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79217-DC7F-4A03-8C4A-C42E8704C2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FCB637F-060F-4AB8-8EEC-4F424CFF1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8C29C5E-6F72-42BE-8F93-1F1C5444D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81C1C4-2151-4952-95D5-C14E50641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" b="10603"/>
          <a:stretch/>
        </p:blipFill>
        <p:spPr>
          <a:xfrm>
            <a:off x="2819103" y="8983"/>
            <a:ext cx="9372898" cy="684901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DE0336-4E36-4BBB-A95F-2B6947E9F840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305813F-E690-4C1E-9340-4527DD431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9BC01C2-EE1D-4E73-AD71-8E1B2F151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26339C0-459D-4640-BE18-52397F3A1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397921-146B-4149-A377-65E27EDC7E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87061EE-8B7A-468D-BC37-29DAF5C1F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9"/>
          <a:stretch/>
        </p:blipFill>
        <p:spPr>
          <a:xfrm>
            <a:off x="2037523" y="8983"/>
            <a:ext cx="10154478" cy="6849017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B5D7DDF-C529-4336-B926-F6A3F80B25DE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41E3A74-00B2-4132-9EE4-488E51FDF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14739E4-218F-4656-8B35-E84F1A36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BF733F4-5AE8-406A-98DE-472794C5E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4C8D4-DD2B-43E2-A9D0-378FF13871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A6160E-F97F-4E06-85C1-0BD8935F7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>
          <a:xfrm>
            <a:off x="2623931" y="2413"/>
            <a:ext cx="9568070" cy="6773886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99177" y="6411174"/>
            <a:ext cx="6223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 i="0">
                <a:solidFill>
                  <a:schemeClr val="tx1"/>
                </a:solidFill>
                <a:latin typeface="Gotham Pro" panose="02000603030000020004" pitchFamily="50" charset="0"/>
                <a:cs typeface="Gotham Pro" panose="02000603030000020004" pitchFamily="50" charset="0"/>
              </a:defRPr>
            </a:lvl1pPr>
          </a:lstStyle>
          <a:p>
            <a:fld id="{F8D48B54-0252-304D-BCDF-D54737B808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05049"/>
            <a:ext cx="12202927" cy="164827"/>
          </a:xfrm>
          <a:prstGeom prst="rect">
            <a:avLst/>
          </a:prstGeom>
          <a:solidFill>
            <a:srgbClr val="CD0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906DF4-4234-4239-90C6-A306C240777D}"/>
              </a:ext>
            </a:extLst>
          </p:cNvPr>
          <p:cNvGrpSpPr/>
          <p:nvPr userDrawn="1"/>
        </p:nvGrpSpPr>
        <p:grpSpPr>
          <a:xfrm>
            <a:off x="-135316" y="-1248445"/>
            <a:ext cx="4145010" cy="3837363"/>
            <a:chOff x="-135316" y="-1248445"/>
            <a:chExt cx="4145010" cy="38373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172545F-960C-4A67-B8BD-3EFA040DD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9" y="-1248445"/>
              <a:ext cx="3262180" cy="32621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6A3FE6C-A32A-4063-947D-F5D8F7090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316" y="547029"/>
              <a:ext cx="2041889" cy="20418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AF66738-5106-4BA2-9563-57A407BE9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96" y="161976"/>
              <a:ext cx="1405998" cy="140599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72EFD5-1AB4-4976-A5EB-2CD931594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0" y="6454038"/>
            <a:ext cx="1922798" cy="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slow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 b="1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Arial" pitchFamily="29" charset="0"/>
          <a:ea typeface="ヒラギノ角ゴ Pro W3" pitchFamily="29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200" kern="1200">
          <a:solidFill>
            <a:srgbClr val="625143"/>
          </a:solidFill>
          <a:latin typeface="MillerBanner Italic"/>
          <a:ea typeface="ヒラギノ角ゴ Pro W3" pitchFamily="29" charset="-128"/>
          <a:cs typeface="MillerBanner Italic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Lucida Grande"/>
        <a:buChar char="|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2pPr>
      <a:lvl3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3pPr>
      <a:lvl4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4pPr>
      <a:lvl5pPr marL="288925" indent="-1714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b="0" i="0" kern="1200">
          <a:solidFill>
            <a:srgbClr val="625143"/>
          </a:solidFill>
          <a:latin typeface="Proxima Nova Regular"/>
          <a:ea typeface="ヒラギノ角ゴ Pro W3" pitchFamily="29" charset="-128"/>
          <a:cs typeface="Proxima Nov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sdenschool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2397979"/>
            <a:ext cx="5734481" cy="22394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Florida KidCare: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Health and Dental Insurance for Kids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11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1291F40F-3848-4AD7-BA8E-2A345E550EB0}"/>
              </a:ext>
            </a:extLst>
          </p:cNvPr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b="1" dirty="0">
                <a:latin typeface="+mj-lt"/>
              </a:rPr>
              <a:t>Eligibility </a:t>
            </a:r>
            <a:r>
              <a:rPr lang="en-US" b="1" dirty="0">
                <a:latin typeface="+mj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C6D70C-E014-4FB5-863D-5C4C93ABD8EA}"/>
              </a:ext>
            </a:extLst>
          </p:cNvPr>
          <p:cNvSpPr txBox="1"/>
          <p:nvPr/>
        </p:nvSpPr>
        <p:spPr>
          <a:xfrm>
            <a:off x="2540000" y="6243434"/>
            <a:ext cx="916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These annual income guidelines are for informational purposes only. Florida KidCare eligibility depends on other factors beyond a family’s annual income.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Federal Poverty Guidelines are published by the Department of Health and Human Services, effective April 2020.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BE54E-4AB1-4077-B6CF-C0F9219E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6" y="913495"/>
            <a:ext cx="11220450" cy="5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876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0"/>
          <p:cNvSpPr txBox="1"/>
          <p:nvPr/>
        </p:nvSpPr>
        <p:spPr>
          <a:xfrm>
            <a:off x="1546988" y="5769021"/>
            <a:ext cx="668655" cy="467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0 to 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61"/>
          <p:cNvSpPr txBox="1"/>
          <p:nvPr/>
        </p:nvSpPr>
        <p:spPr>
          <a:xfrm>
            <a:off x="2508563" y="5830749"/>
            <a:ext cx="1637030" cy="4673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1 through 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62"/>
          <p:cNvSpPr txBox="1"/>
          <p:nvPr/>
        </p:nvSpPr>
        <p:spPr>
          <a:xfrm>
            <a:off x="4849152" y="5830749"/>
            <a:ext cx="5812795" cy="3562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Ages 5 through 18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58"/>
          <p:cNvSpPr txBox="1"/>
          <p:nvPr/>
        </p:nvSpPr>
        <p:spPr>
          <a:xfrm>
            <a:off x="1001140" y="3329018"/>
            <a:ext cx="584200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133%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59"/>
          <p:cNvSpPr txBox="1"/>
          <p:nvPr/>
        </p:nvSpPr>
        <p:spPr>
          <a:xfrm>
            <a:off x="1001140" y="2034656"/>
            <a:ext cx="668655" cy="2546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200%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A46378-C289-4BF1-87FB-0E97F9B13A67}"/>
              </a:ext>
            </a:extLst>
          </p:cNvPr>
          <p:cNvGrpSpPr/>
          <p:nvPr/>
        </p:nvGrpSpPr>
        <p:grpSpPr>
          <a:xfrm>
            <a:off x="1633968" y="860133"/>
            <a:ext cx="9475654" cy="4892589"/>
            <a:chOff x="1390779" y="831970"/>
            <a:chExt cx="9475654" cy="4892589"/>
          </a:xfrm>
        </p:grpSpPr>
        <p:sp>
          <p:nvSpPr>
            <p:cNvPr id="8" name="Rectangle 7"/>
            <p:cNvSpPr/>
            <p:nvPr/>
          </p:nvSpPr>
          <p:spPr>
            <a:xfrm>
              <a:off x="1390779" y="2161974"/>
              <a:ext cx="9475654" cy="3562585"/>
            </a:xfrm>
            <a:prstGeom prst="rect">
              <a:avLst/>
            </a:prstGeom>
            <a:solidFill>
              <a:srgbClr val="252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56019" y="2153392"/>
              <a:ext cx="2202270" cy="1322490"/>
            </a:xfrm>
            <a:prstGeom prst="rect">
              <a:avLst/>
            </a:prstGeom>
            <a:solidFill>
              <a:srgbClr val="CC00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58289" y="2155506"/>
              <a:ext cx="6708144" cy="1320375"/>
            </a:xfrm>
            <a:prstGeom prst="rect">
              <a:avLst/>
            </a:prstGeom>
            <a:solidFill>
              <a:srgbClr val="00A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6019" y="890599"/>
              <a:ext cx="2202270" cy="1277580"/>
            </a:xfrm>
            <a:prstGeom prst="rect">
              <a:avLst/>
            </a:prstGeom>
            <a:solidFill>
              <a:srgbClr val="CC007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58289" y="897990"/>
              <a:ext cx="6708144" cy="1332308"/>
            </a:xfrm>
            <a:prstGeom prst="rect">
              <a:avLst/>
            </a:prstGeom>
            <a:solidFill>
              <a:srgbClr val="00A1A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033081" y="831970"/>
              <a:ext cx="2042808" cy="127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MediKids Full-Pay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$157 monthly </a:t>
              </a:r>
              <a:b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premium /child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828755" y="1150398"/>
              <a:ext cx="5133975" cy="839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Florida Healthy Kids Full-Pay 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$230 monthly premium with dental / child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033081" y="2314493"/>
              <a:ext cx="2042808" cy="1107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MediKids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 or $20 </a:t>
              </a:r>
              <a:b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monthly premium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566942" y="2397435"/>
              <a:ext cx="3657600" cy="77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Florida Healthy Kids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$15 or $20 monthly family premium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299806" y="4270435"/>
              <a:ext cx="3657600" cy="90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Medicaid for Children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solidFill>
                    <a:srgbClr val="FFFFFF"/>
                  </a:solidFill>
                  <a:latin typeface="Gotham Pro" panose="02000603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monthly premium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1" name="Text Box 57"/>
          <p:cNvSpPr txBox="1"/>
          <p:nvPr/>
        </p:nvSpPr>
        <p:spPr>
          <a:xfrm rot="16200000">
            <a:off x="-461410" y="3792465"/>
            <a:ext cx="2381250" cy="2995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Federal Poverty Level**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95"/>
          <p:cNvSpPr txBox="1"/>
          <p:nvPr/>
        </p:nvSpPr>
        <p:spPr>
          <a:xfrm>
            <a:off x="2369941" y="6251563"/>
            <a:ext cx="4421507" cy="5147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CMS Plan*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*133% to 200% of the FPL have $15 or $20 monthly premiums.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77816" y="6349361"/>
            <a:ext cx="1195705" cy="13335"/>
          </a:xfrm>
          <a:prstGeom prst="line">
            <a:avLst/>
          </a:prstGeom>
          <a:ln w="76200">
            <a:solidFill>
              <a:srgbClr val="CC6D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01478" y="5830749"/>
            <a:ext cx="0" cy="35179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99967" y="5835527"/>
            <a:ext cx="0" cy="33434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 Box 4"/>
          <p:cNvSpPr txBox="1"/>
          <p:nvPr/>
        </p:nvSpPr>
        <p:spPr>
          <a:xfrm>
            <a:off x="6685460" y="6325997"/>
            <a:ext cx="3646919" cy="3336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Gotham Pro" panose="020006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**For a family of four, 133% of the FPL’s annual income is $34,848, and 200% is $52,404 as of April 2020.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Title 2"/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dirty="0"/>
              <a:t>Eligibility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3968" y="2148046"/>
            <a:ext cx="9475654" cy="3588377"/>
          </a:xfrm>
          <a:prstGeom prst="rect">
            <a:avLst/>
          </a:prstGeom>
          <a:noFill/>
          <a:ln w="76200">
            <a:solidFill>
              <a:srgbClr val="CC6D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8581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3015079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Families can use the eligibility calculator to estimate their monthly premium payment through 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A1AF"/>
                </a:solidFill>
                <a:latin typeface="+mj-lt"/>
              </a:rPr>
              <a:t>Entering the number of people in their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A1AF"/>
                </a:solidFill>
                <a:latin typeface="+mj-lt"/>
              </a:rPr>
              <a:t>Entering their annual household income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Eligibility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FBA109-D34D-4E87-AD55-06D6BA58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11" t="18819" r="18526" b="20939"/>
          <a:stretch/>
        </p:blipFill>
        <p:spPr>
          <a:xfrm>
            <a:off x="2456871" y="3074319"/>
            <a:ext cx="7084292" cy="35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673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Eligibility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FFD5E5-5192-4F21-BE18-E32F797B8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8" t="20487" r="19897" b="21844"/>
          <a:stretch/>
        </p:blipFill>
        <p:spPr>
          <a:xfrm>
            <a:off x="577516" y="1880647"/>
            <a:ext cx="5062194" cy="2531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0E2310-64EA-4618-9A5D-DFC10012D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6" t="20487" r="18659" b="19845"/>
          <a:stretch/>
        </p:blipFill>
        <p:spPr>
          <a:xfrm>
            <a:off x="5893871" y="2017336"/>
            <a:ext cx="5097782" cy="2601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0BF57F-326F-462B-99C8-4076B09F13D0}"/>
              </a:ext>
            </a:extLst>
          </p:cNvPr>
          <p:cNvSpPr txBox="1"/>
          <p:nvPr/>
        </p:nvSpPr>
        <p:spPr>
          <a:xfrm>
            <a:off x="381129" y="4820035"/>
            <a:ext cx="10817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the FloridaKidCare.org website </a:t>
            </a: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Spanish and Haitian Creole</a:t>
            </a:r>
          </a:p>
        </p:txBody>
      </p:sp>
    </p:spTree>
    <p:extLst>
      <p:ext uri="{BB962C8B-B14F-4D97-AF65-F5344CB8AC3E}">
        <p14:creationId xmlns:p14="http://schemas.microsoft.com/office/powerpoint/2010/main" val="41230486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4" y="1047963"/>
            <a:ext cx="4543223" cy="4919204"/>
          </a:xfrm>
        </p:spPr>
        <p:txBody>
          <a:bodyPr/>
          <a:lstStyle/>
          <a:p>
            <a:pPr marL="0" indent="0">
              <a:buNone/>
            </a:pPr>
            <a:endParaRPr lang="en-US" sz="3000" b="1" dirty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accent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6"/>
                </a:solidFill>
                <a:latin typeface="+mj-lt"/>
              </a:rPr>
              <a:t>Sample Result: </a:t>
            </a:r>
            <a:r>
              <a:rPr lang="en-US" sz="3000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3000" dirty="0">
                <a:solidFill>
                  <a:schemeClr val="accent6"/>
                </a:solidFill>
                <a:latin typeface="+mj-lt"/>
              </a:rPr>
            </a:br>
            <a:r>
              <a:rPr lang="en-US" dirty="0">
                <a:solidFill>
                  <a:schemeClr val="accent6"/>
                </a:solidFill>
                <a:latin typeface="+mj-lt"/>
              </a:rPr>
              <a:t>4 people in the family with a total annual household income of $45,000 pay a $20 monthly premium for all children in the home.</a:t>
            </a:r>
            <a:endParaRPr lang="en-US" sz="3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Eligibility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1437C8-02C5-4600-A659-06EB1F9C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113" y="446826"/>
            <a:ext cx="5543550" cy="60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057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347" y="1173916"/>
            <a:ext cx="11245516" cy="517817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Non-subsidized coverage is available through </a:t>
            </a:r>
            <a:r>
              <a:rPr lang="en-US" sz="3000" dirty="0" err="1">
                <a:solidFill>
                  <a:schemeClr val="accent6"/>
                </a:solidFill>
                <a:latin typeface="+mj-lt"/>
              </a:rPr>
              <a:t>MediKids</a:t>
            </a:r>
            <a:r>
              <a:rPr lang="en-US" sz="3000" dirty="0">
                <a:solidFill>
                  <a:schemeClr val="accent6"/>
                </a:solidFill>
                <a:latin typeface="+mj-lt"/>
              </a:rPr>
              <a:t> and Florida Healthy Kids.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  <a:tabLst>
                <a:tab pos="285750" algn="l"/>
              </a:tabLst>
            </a:pPr>
            <a:r>
              <a:rPr lang="en-US" sz="2600" dirty="0">
                <a:latin typeface="+mj-lt"/>
              </a:rPr>
              <a:t>	</a:t>
            </a:r>
            <a:r>
              <a:rPr lang="en-US" sz="2600" b="1" dirty="0">
                <a:solidFill>
                  <a:srgbClr val="CD007B"/>
                </a:solidFill>
                <a:latin typeface="+mj-lt"/>
              </a:rPr>
              <a:t>MediKids</a:t>
            </a:r>
            <a:r>
              <a:rPr lang="en-US" sz="2600" b="1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					$157 per month per child with dental 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000" dirty="0">
                <a:solidFill>
                  <a:schemeClr val="accent6"/>
                </a:solidFill>
                <a:latin typeface="+mj-lt"/>
              </a:rPr>
              <a:t>(ages 1 through the end of 4)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1800" dirty="0">
                <a:latin typeface="+mj-lt"/>
              </a:rPr>
              <a:t>	</a:t>
            </a:r>
          </a:p>
          <a:p>
            <a:pPr marL="0" indent="0">
              <a:buNone/>
              <a:tabLst>
                <a:tab pos="285750" algn="l"/>
              </a:tabLst>
            </a:pPr>
            <a:endParaRPr lang="en-US" sz="1800" b="1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  <a:tabLst>
                <a:tab pos="285750" algn="l"/>
              </a:tabLst>
            </a:pPr>
            <a:r>
              <a:rPr lang="en-US" b="1" dirty="0">
                <a:latin typeface="+mj-lt"/>
              </a:rPr>
              <a:t>	</a:t>
            </a:r>
            <a:r>
              <a:rPr lang="en-US" sz="2600" b="1" dirty="0">
                <a:solidFill>
                  <a:srgbClr val="00A1AF"/>
                </a:solidFill>
                <a:latin typeface="+mj-lt"/>
              </a:rPr>
              <a:t>Florida Healthy Kids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200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$230 per month per child with dental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sz="2000" dirty="0">
                <a:solidFill>
                  <a:schemeClr val="accent6"/>
                </a:solidFill>
                <a:latin typeface="+mj-lt"/>
              </a:rPr>
              <a:t>	(ages 5 through the end of 18)	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$215 per month per child without dental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Full-Pay Options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56208" y="3778097"/>
            <a:ext cx="7665925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8394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89983"/>
            <a:ext cx="9975510" cy="984885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Healthy Kids Full-Pay Plan Changes</a:t>
            </a:r>
            <a:br>
              <a:rPr lang="en-US" sz="4000" b="1" dirty="0">
                <a:latin typeface="+mj-lt"/>
              </a:rPr>
            </a:br>
            <a:r>
              <a:rPr lang="en-US" sz="2400" b="1" dirty="0">
                <a:solidFill>
                  <a:schemeClr val="accent6"/>
                </a:solidFill>
                <a:cs typeface="Lincoln Proxima Nova"/>
              </a:rPr>
              <a:t>Effective January 1, 2020</a:t>
            </a:r>
            <a:endParaRPr lang="en-US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BF1287-8B8B-49CA-ADCC-49B3797B3CC7}"/>
              </a:ext>
            </a:extLst>
          </p:cNvPr>
          <p:cNvSpPr txBox="1"/>
          <p:nvPr/>
        </p:nvSpPr>
        <p:spPr>
          <a:xfrm>
            <a:off x="504721" y="1215722"/>
            <a:ext cx="11287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1A0147"/>
              </a:solidFill>
              <a:latin typeface="+mn-lt"/>
              <a:cs typeface="Lincoln 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  <a:t>Applies only to the Florida Healthy Kids full-pay plan for children aged five through the end of age 18</a:t>
            </a:r>
            <a:b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</a:br>
            <a:endParaRPr lang="en-US" sz="2400" dirty="0">
              <a:solidFill>
                <a:schemeClr val="accent6"/>
              </a:solidFill>
              <a:latin typeface="+mn-lt"/>
              <a:cs typeface="Lincoln 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  <a:t>Full-pay plan is available to families earning 200% + of the federal poverty level </a:t>
            </a:r>
            <a:b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</a:br>
            <a: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  <a:t>(Ex. $51,500 for family of 4)</a:t>
            </a:r>
            <a:b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</a:br>
            <a:endParaRPr lang="en-US" sz="2400" dirty="0">
              <a:solidFill>
                <a:schemeClr val="accent6"/>
              </a:solidFill>
              <a:latin typeface="+mn-lt"/>
              <a:cs typeface="Lincoln Proxima Nova"/>
            </a:endParaRPr>
          </a:p>
          <a:p>
            <a:pPr lvl="1"/>
            <a: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  <a:t>- There is no cut-off or threshold for families who earn more, even if they work</a:t>
            </a:r>
          </a:p>
          <a:p>
            <a:pPr lvl="1"/>
            <a: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  <a:t>- Employer-sponsored coverage may be too expensive – this can be a more affordable option</a:t>
            </a:r>
            <a:br>
              <a:rPr lang="en-US" sz="2400" dirty="0">
                <a:solidFill>
                  <a:schemeClr val="accent6"/>
                </a:solidFill>
                <a:latin typeface="+mn-lt"/>
                <a:cs typeface="Lincoln Proxima Nova"/>
              </a:rPr>
            </a:br>
            <a:endParaRPr lang="en-US" sz="2400" dirty="0">
              <a:solidFill>
                <a:schemeClr val="accent6"/>
              </a:solidFill>
              <a:latin typeface="+mn-lt"/>
              <a:cs typeface="Lincoln 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02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89983"/>
            <a:ext cx="9975510" cy="984885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Healthy Kids Full-Pay Plan Changes</a:t>
            </a:r>
            <a:br>
              <a:rPr lang="en-US" sz="4000" b="1" dirty="0">
                <a:latin typeface="+mj-lt"/>
              </a:rPr>
            </a:br>
            <a:r>
              <a:rPr lang="en-US" sz="2400" b="1" dirty="0">
                <a:solidFill>
                  <a:schemeClr val="accent6"/>
                </a:solidFill>
                <a:cs typeface="Lincoln Proxima Nova"/>
              </a:rPr>
              <a:t>Effective January 1, 2020</a:t>
            </a:r>
            <a:endParaRPr lang="en-US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87465D2-3DA5-4648-A1B4-A0F6F56F43F4}"/>
              </a:ext>
            </a:extLst>
          </p:cNvPr>
          <p:cNvCxnSpPr/>
          <p:nvPr/>
        </p:nvCxnSpPr>
        <p:spPr>
          <a:xfrm>
            <a:off x="1370995" y="3734115"/>
            <a:ext cx="8527733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D5C7517-8D22-4160-ACD8-DE9AC064AAD6}"/>
              </a:ext>
            </a:extLst>
          </p:cNvPr>
          <p:cNvCxnSpPr/>
          <p:nvPr/>
        </p:nvCxnSpPr>
        <p:spPr>
          <a:xfrm flipV="1">
            <a:off x="5551180" y="1913731"/>
            <a:ext cx="0" cy="3719728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C76196-43BE-48E5-9837-2D67849354FB}"/>
              </a:ext>
            </a:extLst>
          </p:cNvPr>
          <p:cNvSpPr txBox="1"/>
          <p:nvPr/>
        </p:nvSpPr>
        <p:spPr>
          <a:xfrm>
            <a:off x="1225316" y="2029441"/>
            <a:ext cx="426294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Per Child </a:t>
            </a:r>
            <a:b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</a:br>
            <a:r>
              <a:rPr lang="en-US" sz="3000" b="1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Medical Deductible</a:t>
            </a:r>
            <a:r>
              <a:rPr lang="en-US" sz="3000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From </a:t>
            </a:r>
            <a:r>
              <a:rPr lang="en-US" sz="3000" b="1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$3,000 to $0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323FB5-4E18-47AA-A761-3B52248E7121}"/>
              </a:ext>
            </a:extLst>
          </p:cNvPr>
          <p:cNvSpPr txBox="1"/>
          <p:nvPr/>
        </p:nvSpPr>
        <p:spPr>
          <a:xfrm>
            <a:off x="5566751" y="1996256"/>
            <a:ext cx="470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Per Child </a:t>
            </a:r>
            <a:b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</a:br>
            <a:r>
              <a:rPr lang="en-US" sz="3000" b="1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Pharmacy Deductible</a:t>
            </a:r>
            <a:r>
              <a:rPr lang="en-US" sz="3000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:</a:t>
            </a:r>
          </a:p>
          <a:p>
            <a:pPr algn="ctr"/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From </a:t>
            </a:r>
            <a:r>
              <a:rPr lang="en-US" sz="3000" b="1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$1,500 to $0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267D17-233D-40CA-A4DA-10C3512D480C}"/>
              </a:ext>
            </a:extLst>
          </p:cNvPr>
          <p:cNvSpPr txBox="1"/>
          <p:nvPr/>
        </p:nvSpPr>
        <p:spPr>
          <a:xfrm>
            <a:off x="1204342" y="3969425"/>
            <a:ext cx="42629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25% Coinsurance</a:t>
            </a:r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/>
            </a:r>
            <a:b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</a:br>
            <a:r>
              <a:rPr lang="en-US" sz="3000" b="1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ELIMINATED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00CFD6-AF8E-4CEE-8484-C0892BC68BF0}"/>
              </a:ext>
            </a:extLst>
          </p:cNvPr>
          <p:cNvSpPr txBox="1"/>
          <p:nvPr/>
        </p:nvSpPr>
        <p:spPr>
          <a:xfrm>
            <a:off x="5661425" y="3942132"/>
            <a:ext cx="451911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Copay Costs</a:t>
            </a:r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/>
            </a:r>
            <a:b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</a:br>
            <a:r>
              <a:rPr lang="en-US" sz="30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From </a:t>
            </a:r>
            <a:r>
              <a:rPr lang="en-US" sz="3000" b="1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$25-$40 to $5-$10</a:t>
            </a: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j-lt"/>
              </a:rPr>
              <a:t>How Do Families Apply?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3A8FA073-A028-45BE-A3AE-06C40DCDE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87" y="914400"/>
            <a:ext cx="11516839" cy="471747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Enrollment is open year-round, so the time to apply is always now.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82" y="2193367"/>
            <a:ext cx="52189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1. Go to</a:t>
            </a:r>
            <a:endParaRPr lang="en-US" sz="3000" dirty="0">
              <a:solidFill>
                <a:srgbClr val="00A1AF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r>
              <a:rPr lang="en-US" sz="2800" dirty="0">
                <a:solidFill>
                  <a:schemeClr val="accent6"/>
                </a:solidFill>
                <a:latin typeface="+mj-lt"/>
                <a:cs typeface="Gotham Pro" panose="02000603030000020004" pitchFamily="50" charset="0"/>
                <a:hlinkClick r:id="rId3"/>
              </a:rPr>
              <a:t>http://</a:t>
            </a:r>
            <a:r>
              <a:rPr lang="en-US" sz="2800" dirty="0" smtClean="0">
                <a:solidFill>
                  <a:schemeClr val="accent6"/>
                </a:solidFill>
                <a:latin typeface="+mj-lt"/>
                <a:cs typeface="Gotham Pro" panose="02000603030000020004" pitchFamily="50" charset="0"/>
                <a:hlinkClick r:id="rId3"/>
              </a:rPr>
              <a:t>www.gadsdenschools.org</a:t>
            </a:r>
            <a:endParaRPr lang="en-US" sz="2800" dirty="0" smtClean="0">
              <a:solidFill>
                <a:schemeClr val="accent6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41" y="4127642"/>
            <a:ext cx="482656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3. </a:t>
            </a:r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Select </a:t>
            </a:r>
            <a:r>
              <a:rPr lang="en-US" sz="3000" dirty="0" err="1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KidCare</a:t>
            </a:r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 Application</a:t>
            </a:r>
            <a:endParaRPr lang="en-US" sz="3000" dirty="0">
              <a:solidFill>
                <a:srgbClr val="00A1AF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r>
              <a:rPr lang="en-US" sz="3000" dirty="0" smtClean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Fill Out the Application!</a:t>
            </a:r>
            <a:endParaRPr lang="en-US" dirty="0">
              <a:solidFill>
                <a:schemeClr val="accent6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9659" y="4101970"/>
            <a:ext cx="532825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When It Says How did you hear about us:</a:t>
            </a:r>
            <a:endParaRPr lang="en-US" sz="3000" dirty="0">
              <a:solidFill>
                <a:srgbClr val="00A1AF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r>
              <a:rPr lang="en-US" sz="3000" dirty="0" smtClean="0">
                <a:solidFill>
                  <a:schemeClr val="accent6"/>
                </a:solidFill>
                <a:latin typeface="+mj-lt"/>
                <a:cs typeface="Gotham Pro" panose="02000603030000020004" pitchFamily="50" charset="0"/>
              </a:rPr>
              <a:t>Insert “GC2”</a:t>
            </a:r>
            <a:endParaRPr lang="en-US" dirty="0">
              <a:solidFill>
                <a:schemeClr val="accent6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9124" y="2254643"/>
            <a:ext cx="490837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A1AF"/>
                </a:solidFill>
                <a:latin typeface="+mj-lt"/>
                <a:cs typeface="Gotham Pro" panose="02000603030000020004" pitchFamily="50" charset="0"/>
              </a:rPr>
              <a:t>2. Scroll Down the Left side under Universal Links</a:t>
            </a:r>
            <a:endParaRPr lang="en-US" sz="3000" dirty="0">
              <a:solidFill>
                <a:schemeClr val="accent6"/>
              </a:solidFill>
              <a:latin typeface="+mj-lt"/>
              <a:cs typeface="Gotham Pro" panose="02000603030000020004" pitchFamily="50" charset="0"/>
            </a:endParaRPr>
          </a:p>
          <a:p>
            <a:pPr algn="ctr"/>
            <a:endParaRPr lang="en-US" sz="1300" dirty="0">
              <a:latin typeface="Gotham Pro" panose="02000603030000020004" pitchFamily="50" charset="0"/>
              <a:cs typeface="Gotham Pro" panose="02000603030000020004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370" y="3637049"/>
            <a:ext cx="7665925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37415" y="2101314"/>
            <a:ext cx="12204" cy="3071470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rgbClr val="CD007B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2213" y="5788445"/>
            <a:ext cx="104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anose="020B0806030902050204" pitchFamily="34" charset="0"/>
                <a:cs typeface="Lincoln Proxima Nova"/>
              </a:rPr>
              <a:t>**When filling out an application and they ask you how did you hear about us, Make sure to put GC2 in the box**.</a:t>
            </a:r>
          </a:p>
        </p:txBody>
      </p:sp>
    </p:spTree>
    <p:extLst>
      <p:ext uri="{BB962C8B-B14F-4D97-AF65-F5344CB8AC3E}">
        <p14:creationId xmlns:p14="http://schemas.microsoft.com/office/powerpoint/2010/main" val="362793062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57E73A-F22E-4317-AD4A-1D2D08FCE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900" y="6502615"/>
            <a:ext cx="243575" cy="19536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4C7E94-2CB8-4085-8C7A-6CB93A3611BB}"/>
              </a:ext>
            </a:extLst>
          </p:cNvPr>
          <p:cNvSpPr txBox="1"/>
          <p:nvPr/>
        </p:nvSpPr>
        <p:spPr>
          <a:xfrm>
            <a:off x="2649747" y="1112807"/>
            <a:ext cx="6892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1AF"/>
                </a:solidFill>
                <a:latin typeface="+mn-lt"/>
                <a:cs typeface="Lincoln Proxima Nova"/>
              </a:rPr>
              <a:t>CONTACT INFORMATION: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+mn-lt"/>
              <a:cs typeface="Lincoln Proxima Nova"/>
            </a:endParaRP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  <a:t>Elijah Israel</a:t>
            </a:r>
            <a:b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</a:br>
            <a: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  <a:t>Title I Program Assistant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  <a:t>Gadsden County School District</a:t>
            </a:r>
            <a:b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</a:br>
            <a:endParaRPr lang="en-US" sz="2800" dirty="0">
              <a:solidFill>
                <a:schemeClr val="accent2"/>
              </a:solidFill>
              <a:latin typeface="+mn-lt"/>
              <a:cs typeface="Lincoln Proxima Nova"/>
            </a:endParaRP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  <a:t>Israele@gcpsmail.com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+mn-lt"/>
                <a:cs typeface="Lincoln Proxima Nova"/>
              </a:rPr>
              <a:t>(850)627-9651 (ext. 1300)</a:t>
            </a:r>
          </a:p>
        </p:txBody>
      </p:sp>
    </p:spTree>
    <p:extLst>
      <p:ext uri="{BB962C8B-B14F-4D97-AF65-F5344CB8AC3E}">
        <p14:creationId xmlns:p14="http://schemas.microsoft.com/office/powerpoint/2010/main" val="4369662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+mj-lt"/>
              </a:rPr>
              <a:t>Florida KidCare is the state of Florida’s affordable, high quality health and dental insurance program for kids.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Florida KidCare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6ED07E-C4EF-4FE0-A1A3-3AA1DD5E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03" b="18310"/>
          <a:stretch/>
        </p:blipFill>
        <p:spPr>
          <a:xfrm>
            <a:off x="1045546" y="2108512"/>
            <a:ext cx="10004654" cy="42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11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+mj-lt"/>
              </a:rPr>
              <a:t>Medicaid for Children:</a:t>
            </a:r>
            <a:br>
              <a:rPr lang="en-US" sz="2800" b="1" dirty="0">
                <a:solidFill>
                  <a:schemeClr val="accent6"/>
                </a:solidFill>
                <a:latin typeface="+mj-lt"/>
              </a:rPr>
            </a:br>
            <a:endParaRPr lang="en-US" sz="2800" b="1" dirty="0">
              <a:solidFill>
                <a:schemeClr val="accent6"/>
              </a:solidFill>
              <a:latin typeface="+mj-lt"/>
            </a:endParaRP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Children from birth through the end of age 18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Families pay nothing for coverage (applies to all children in the family)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Administered by the Agency for Health Care Administration (AHCA)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Eligibility determined by the Department of Children &amp; Families (DCF)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Parents need to meet low-income eligibility requirement (up to 133% of the  </a:t>
            </a:r>
            <a:br>
              <a:rPr lang="en-US" dirty="0">
                <a:solidFill>
                  <a:schemeClr val="accent6"/>
                </a:solidFill>
                <a:latin typeface="+mj-lt"/>
              </a:rPr>
            </a:br>
            <a:r>
              <a:rPr lang="en-US" dirty="0">
                <a:solidFill>
                  <a:schemeClr val="accent6"/>
                </a:solidFill>
                <a:latin typeface="+mj-lt"/>
              </a:rPr>
              <a:t> Federal Poverty Level (FPL))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***Parent 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or caretaker’s citizenship does not impact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eligibility***</a:t>
            </a:r>
            <a:endParaRPr lang="en-US" dirty="0">
              <a:solidFill>
                <a:schemeClr val="accent6"/>
              </a:solidFill>
              <a:latin typeface="+mj-lt"/>
            </a:endParaRPr>
          </a:p>
          <a:p>
            <a:endParaRPr lang="en-US" sz="3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Florida KidCare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802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accent6"/>
                </a:solidFill>
                <a:latin typeface="+mj-lt"/>
              </a:rPr>
              <a:t>MediKids</a:t>
            </a:r>
            <a:r>
              <a:rPr lang="en-US" sz="2800" b="1" dirty="0">
                <a:solidFill>
                  <a:schemeClr val="accent6"/>
                </a:solidFill>
                <a:latin typeface="+mj-lt"/>
              </a:rPr>
              <a:t>: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Children ages 1 to 4, not eligible for Medicaid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Administered by AHCA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Eligibility determined by Florida Healthy Kids Corporation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Most families pay $15 - $20/month for all children in family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Full-pay option available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Children enrolled in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MediKids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receive Medicaid benefits and medical services from Medicaid providers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Income between 133%-200% FPL qualify for subsidized coverage and 200%+ FPL qualify for full-pay coverage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Florida KidCare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72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+mj-lt"/>
              </a:rPr>
              <a:t>Florida Healthy Kids:</a:t>
            </a:r>
            <a:br>
              <a:rPr lang="en-US" sz="2800" b="1" dirty="0">
                <a:solidFill>
                  <a:schemeClr val="accent6"/>
                </a:solidFill>
                <a:latin typeface="+mj-lt"/>
              </a:rPr>
            </a:br>
            <a:endParaRPr lang="en-US" sz="2800" b="1" dirty="0">
              <a:solidFill>
                <a:schemeClr val="accent6"/>
              </a:solidFill>
              <a:latin typeface="+mj-lt"/>
            </a:endParaRP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Children ages 5 through the end of age 18, not eligible for Medicaid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Administered and eligibility determined by the Florida Healthy Kids Corporation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Most families pay $15 - $20/month for all children in family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Full-pay option available 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Income between 133%-200% FPL qualify for subsidized coverage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Income at 200%+ FPL qualify for full-pay coverage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Florida KidCare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4301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1263" y="1047963"/>
            <a:ext cx="11133221" cy="50480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  <a:latin typeface="+mj-lt"/>
              </a:rPr>
              <a:t>Children’s Medical Services (CMS) Managed Care Plan:</a:t>
            </a:r>
            <a:br>
              <a:rPr lang="en-US" sz="2800" b="1" dirty="0">
                <a:solidFill>
                  <a:schemeClr val="accent6"/>
                </a:solidFill>
                <a:latin typeface="+mj-lt"/>
              </a:rPr>
            </a:br>
            <a:endParaRPr lang="en-US" sz="2800" b="1" dirty="0">
              <a:solidFill>
                <a:schemeClr val="accent6"/>
              </a:solidFill>
              <a:latin typeface="+mj-lt"/>
            </a:endParaRP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Children from birth through the end of age 18 with special medical conditions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Administered and clinical eligibility determined by Department of Health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Families pay $15 or $20/month for all children in family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Income between 133%-200% FPL qualify for this subsidized coverage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Special network of physicians and providers. Full range of care: prevention, early intervention, primary &amp; specialty care, etc.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263" y="241534"/>
            <a:ext cx="10007594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Florida KidCare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1521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9A15EF-489F-4111-8372-A3545C53A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9" t="22666" r="32790" b="26750"/>
          <a:stretch/>
        </p:blipFill>
        <p:spPr>
          <a:xfrm rot="279497">
            <a:off x="5190592" y="667566"/>
            <a:ext cx="6797384" cy="574655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0276" y="1914835"/>
            <a:ext cx="8373392" cy="3947250"/>
          </a:xfrm>
        </p:spPr>
        <p:txBody>
          <a:bodyPr/>
          <a:lstStyle/>
          <a:p>
            <a:pPr marL="228600" indent="0">
              <a:buNone/>
            </a:pPr>
            <a:r>
              <a:rPr lang="en-US" sz="2800" dirty="0">
                <a:solidFill>
                  <a:schemeClr val="accent6"/>
                </a:solidFill>
                <a:latin typeface="+mn-lt"/>
              </a:rPr>
              <a:t>Currently, </a:t>
            </a:r>
            <a:r>
              <a:rPr lang="en-US" sz="2800" b="1" dirty="0">
                <a:solidFill>
                  <a:srgbClr val="00A1AF"/>
                </a:solidFill>
                <a:latin typeface="+mn-lt"/>
              </a:rPr>
              <a:t>the highest number of Florida’s uninsured children </a:t>
            </a:r>
            <a:r>
              <a:rPr lang="en-US" sz="2800" dirty="0">
                <a:solidFill>
                  <a:schemeClr val="accent6"/>
                </a:solidFill>
                <a:latin typeface="+mn-lt"/>
              </a:rPr>
              <a:t>live in just </a:t>
            </a:r>
            <a:r>
              <a:rPr lang="en-US" sz="2800" b="1" dirty="0">
                <a:solidFill>
                  <a:schemeClr val="accent6"/>
                </a:solidFill>
                <a:latin typeface="+mn-lt"/>
              </a:rPr>
              <a:t>five counties:</a:t>
            </a:r>
            <a:endParaRPr lang="en-US" sz="3200" b="1" dirty="0">
              <a:solidFill>
                <a:schemeClr val="accent6"/>
              </a:solidFill>
              <a:latin typeface="+mn-lt"/>
            </a:endParaRPr>
          </a:p>
          <a:p>
            <a:pPr marL="685800" indent="-457200"/>
            <a:r>
              <a:rPr lang="en-US" sz="2800" dirty="0">
                <a:solidFill>
                  <a:schemeClr val="accent6"/>
                </a:solidFill>
                <a:latin typeface="+mn-lt"/>
              </a:rPr>
              <a:t>Broward – 33,705</a:t>
            </a:r>
          </a:p>
          <a:p>
            <a:pPr marL="685800" indent="-457200"/>
            <a:r>
              <a:rPr lang="en-US" sz="2800" dirty="0">
                <a:solidFill>
                  <a:schemeClr val="accent6"/>
                </a:solidFill>
                <a:latin typeface="+mn-lt"/>
              </a:rPr>
              <a:t>Hillsborough – 16,792</a:t>
            </a:r>
          </a:p>
          <a:p>
            <a:pPr marL="685800" indent="-457200"/>
            <a:r>
              <a:rPr lang="en-US" sz="2800" dirty="0">
                <a:solidFill>
                  <a:schemeClr val="accent6"/>
                </a:solidFill>
                <a:latin typeface="+mn-lt"/>
              </a:rPr>
              <a:t>Miami-Dade – 43,952</a:t>
            </a:r>
          </a:p>
          <a:p>
            <a:pPr marL="685800" indent="-457200"/>
            <a:r>
              <a:rPr lang="en-US" sz="2800" dirty="0">
                <a:solidFill>
                  <a:schemeClr val="accent6"/>
                </a:solidFill>
                <a:latin typeface="+mn-lt"/>
              </a:rPr>
              <a:t>Orange – 17,061</a:t>
            </a:r>
          </a:p>
          <a:p>
            <a:pPr marL="685800" indent="-457200"/>
            <a:r>
              <a:rPr lang="en-US" sz="2800" dirty="0">
                <a:solidFill>
                  <a:schemeClr val="accent6"/>
                </a:solidFill>
                <a:latin typeface="+mn-lt"/>
              </a:rPr>
              <a:t>Palm Beach – 20,042</a:t>
            </a:r>
            <a:endParaRPr lang="en-US" sz="3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347" y="241534"/>
            <a:ext cx="9975510" cy="615553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Children’s Health Insurance in Florida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 descr="House">
            <a:extLst>
              <a:ext uri="{FF2B5EF4-FFF2-40B4-BE49-F238E27FC236}">
                <a16:creationId xmlns:a16="http://schemas.microsoft.com/office/drawing/2014/main" xmlns="" id="{799A3F10-BDF7-4687-BF6C-98ADE7D3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9638432" y="3406597"/>
            <a:ext cx="317412" cy="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use">
            <a:extLst>
              <a:ext uri="{FF2B5EF4-FFF2-40B4-BE49-F238E27FC236}">
                <a16:creationId xmlns:a16="http://schemas.microsoft.com/office/drawing/2014/main" xmlns="" id="{9D23669C-81D0-4CFB-9A1A-88BC7239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0443928" y="2815409"/>
            <a:ext cx="317412" cy="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use">
            <a:extLst>
              <a:ext uri="{FF2B5EF4-FFF2-40B4-BE49-F238E27FC236}">
                <a16:creationId xmlns:a16="http://schemas.microsoft.com/office/drawing/2014/main" xmlns="" id="{57068984-BDAF-494E-B7E7-F428E6B8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1255087" y="4442550"/>
            <a:ext cx="317412" cy="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use">
            <a:extLst>
              <a:ext uri="{FF2B5EF4-FFF2-40B4-BE49-F238E27FC236}">
                <a16:creationId xmlns:a16="http://schemas.microsoft.com/office/drawing/2014/main" xmlns="" id="{15D43203-1930-410B-B235-1900699D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1289377" y="4885087"/>
            <a:ext cx="317412" cy="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use">
            <a:extLst>
              <a:ext uri="{FF2B5EF4-FFF2-40B4-BE49-F238E27FC236}">
                <a16:creationId xmlns:a16="http://schemas.microsoft.com/office/drawing/2014/main" xmlns="" id="{D3A1648D-20A4-4E1E-9548-B23A5042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11220797" y="5398589"/>
            <a:ext cx="317412" cy="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79E643-1E7D-4EEC-8A22-0A400B0CF91D}"/>
              </a:ext>
            </a:extLst>
          </p:cNvPr>
          <p:cNvSpPr txBox="1"/>
          <p:nvPr/>
        </p:nvSpPr>
        <p:spPr>
          <a:xfrm>
            <a:off x="405353" y="5957740"/>
            <a:ext cx="746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Children’s Health Insurance Program (</a:t>
            </a:r>
            <a:r>
              <a:rPr lang="en-US" sz="10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MediKids</a:t>
            </a:r>
            <a:r>
              <a:rPr lang="en-US" sz="1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Florida Healthy Kids, Children’s Medical Services Managed Care Plan (excludes Medicaid) -- as of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0712764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4136018" y="3557371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8414569" y="3509030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5" name="Oval 34"/>
          <p:cNvSpPr/>
          <p:nvPr/>
        </p:nvSpPr>
        <p:spPr>
          <a:xfrm>
            <a:off x="6152761" y="1621068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1954059" y="1604907"/>
            <a:ext cx="1772928" cy="1700429"/>
          </a:xfrm>
          <a:prstGeom prst="ellipse">
            <a:avLst/>
          </a:prstGeom>
          <a:solidFill>
            <a:srgbClr val="00A1AF"/>
          </a:solidFill>
          <a:ln w="28575">
            <a:solidFill>
              <a:srgbClr val="00A1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Oval 32"/>
          <p:cNvSpPr/>
          <p:nvPr/>
        </p:nvSpPr>
        <p:spPr>
          <a:xfrm>
            <a:off x="6276180" y="3539431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2" name="Oval 31"/>
          <p:cNvSpPr/>
          <p:nvPr/>
        </p:nvSpPr>
        <p:spPr>
          <a:xfrm>
            <a:off x="4057460" y="1607258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1193" y="4004925"/>
            <a:ext cx="203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Check-ups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&amp; Shots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2481" y="4187561"/>
            <a:ext cx="174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Surgeries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895" y="4187561"/>
            <a:ext cx="214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Emergencies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497305" y="242850"/>
            <a:ext cx="999013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b="1" i="0" kern="1200" cap="all">
                <a:solidFill>
                  <a:srgbClr val="CD007B"/>
                </a:solidFill>
                <a:latin typeface="Arial"/>
                <a:ea typeface="ヒラギノ角ゴ Pro W3" pitchFamily="29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cap="none" dirty="0">
                <a:latin typeface="+mj-lt"/>
                <a:cs typeface="Gotham Pro" panose="02000603030000020004" pitchFamily="50" charset="0"/>
              </a:rPr>
              <a:t>Example of Benefits Covered: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736" y="2231609"/>
            <a:ext cx="125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Dental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  <a:cs typeface="Lincoln Proxima Nova"/>
              </a:rPr>
              <a:t> </a:t>
            </a:r>
          </a:p>
        </p:txBody>
      </p:sp>
      <p:sp>
        <p:nvSpPr>
          <p:cNvPr id="41" name="Oval 40"/>
          <p:cNvSpPr/>
          <p:nvPr/>
        </p:nvSpPr>
        <p:spPr>
          <a:xfrm>
            <a:off x="1967103" y="3557371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9220" y="2101177"/>
            <a:ext cx="158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Doctor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Visits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5448" y="2078323"/>
            <a:ext cx="148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Vision &amp; Hearing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1387" y="4189590"/>
            <a:ext cx="222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Prescriptions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8E7CE44-FADD-4B8D-8D2A-74612DD875E3}"/>
              </a:ext>
            </a:extLst>
          </p:cNvPr>
          <p:cNvSpPr/>
          <p:nvPr/>
        </p:nvSpPr>
        <p:spPr>
          <a:xfrm>
            <a:off x="8408849" y="1598361"/>
            <a:ext cx="1772928" cy="1700429"/>
          </a:xfrm>
          <a:prstGeom prst="ellipse">
            <a:avLst/>
          </a:prstGeom>
          <a:solidFill>
            <a:srgbClr val="CD007B"/>
          </a:solidFill>
          <a:ln w="28575">
            <a:solidFill>
              <a:srgbClr val="CD00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DCBC51-CF6F-46D3-9C6B-76603AA090B6}"/>
              </a:ext>
            </a:extLst>
          </p:cNvPr>
          <p:cNvSpPr txBox="1"/>
          <p:nvPr/>
        </p:nvSpPr>
        <p:spPr>
          <a:xfrm>
            <a:off x="8410863" y="1940743"/>
            <a:ext cx="174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Lincoln Proxima Nova"/>
              </a:rPr>
              <a:t>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6540351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9390" y="1071705"/>
            <a:ext cx="11117178" cy="517817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+mj-lt"/>
              </a:rPr>
              <a:t>Eligibility is based on household size, income and age of the child.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To qualify for low-cost Florida KidCare coverage, a child must:</a:t>
            </a:r>
            <a:br>
              <a:rPr lang="en-US" dirty="0">
                <a:solidFill>
                  <a:schemeClr val="accent6"/>
                </a:solidFill>
                <a:latin typeface="+mj-lt"/>
              </a:rPr>
            </a:br>
            <a:endParaRPr lang="en-US" dirty="0">
              <a:solidFill>
                <a:schemeClr val="accent6"/>
              </a:solidFill>
              <a:latin typeface="+mj-lt"/>
            </a:endParaRPr>
          </a:p>
          <a:p>
            <a:pPr marL="514350" indent="-285750"/>
            <a:r>
              <a:rPr lang="en-US" dirty="0">
                <a:solidFill>
                  <a:schemeClr val="accent6"/>
                </a:solidFill>
                <a:latin typeface="+mj-lt"/>
              </a:rPr>
              <a:t>Be under age 19</a:t>
            </a:r>
          </a:p>
          <a:p>
            <a:pPr marL="514350" indent="-285750"/>
            <a:r>
              <a:rPr lang="en-US" dirty="0">
                <a:solidFill>
                  <a:schemeClr val="accent6"/>
                </a:solidFill>
                <a:latin typeface="+mj-lt"/>
              </a:rPr>
              <a:t>Be a Florida resident</a:t>
            </a:r>
          </a:p>
          <a:p>
            <a:pPr marL="514350" indent="-285750"/>
            <a:r>
              <a:rPr lang="en-US" dirty="0">
                <a:solidFill>
                  <a:schemeClr val="accent6"/>
                </a:solidFill>
                <a:latin typeface="+mj-lt"/>
              </a:rPr>
              <a:t>Be a U.S. citizen or lawfully residing immigrant </a:t>
            </a:r>
          </a:p>
          <a:p>
            <a:pPr marL="514350" indent="-285750"/>
            <a:r>
              <a:rPr lang="en-US" dirty="0">
                <a:solidFill>
                  <a:schemeClr val="accent6"/>
                </a:solidFill>
                <a:latin typeface="+mj-lt"/>
              </a:rPr>
              <a:t>Not reside in a public institution</a:t>
            </a:r>
          </a:p>
          <a:p>
            <a:pPr marL="514350" indent="-285750"/>
            <a:r>
              <a:rPr lang="en-US" dirty="0">
                <a:solidFill>
                  <a:schemeClr val="accent6"/>
                </a:solidFill>
                <a:latin typeface="+mj-lt"/>
              </a:rPr>
              <a:t>Meet income eligibility requirements</a:t>
            </a:r>
          </a:p>
          <a:p>
            <a:pPr marL="342900" indent="0">
              <a:buNone/>
            </a:pPr>
            <a:endParaRPr lang="en-US" dirty="0">
              <a:latin typeface="Gotham Pro" panose="020006030300000200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48B54-0252-304D-BCDF-D54737B808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99BB0867-FEB4-4CDC-8731-F96685122F8A}"/>
              </a:ext>
            </a:extLst>
          </p:cNvPr>
          <p:cNvSpPr txBox="1">
            <a:spLocks/>
          </p:cNvSpPr>
          <p:nvPr/>
        </p:nvSpPr>
        <p:spPr bwMode="auto">
          <a:xfrm>
            <a:off x="513347" y="241534"/>
            <a:ext cx="9975510" cy="6155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i="0" kern="1200" cap="none">
                <a:solidFill>
                  <a:srgbClr val="CD007B"/>
                </a:solidFill>
                <a:latin typeface="Gotham Pro" panose="02000603030000020004" pitchFamily="50" charset="0"/>
                <a:ea typeface="ヒラギノ角ゴ Pro W3" pitchFamily="29" charset="-128"/>
                <a:cs typeface="Gotham Pro" panose="02000603030000020004" pitchFamily="50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04040"/>
                </a:solidFill>
                <a:latin typeface="Arial" pitchFamily="29" charset="0"/>
                <a:ea typeface="ヒラギノ角ゴ Pro W3" pitchFamily="29" charset="-128"/>
              </a:defRPr>
            </a:lvl9pPr>
          </a:lstStyle>
          <a:p>
            <a:r>
              <a:rPr lang="en-US" sz="4000" b="1" dirty="0">
                <a:latin typeface="+mj-lt"/>
              </a:rPr>
              <a:t>Eligibility </a:t>
            </a:r>
          </a:p>
        </p:txBody>
      </p:sp>
    </p:spTree>
    <p:extLst>
      <p:ext uri="{BB962C8B-B14F-4D97-AF65-F5344CB8AC3E}">
        <p14:creationId xmlns:p14="http://schemas.microsoft.com/office/powerpoint/2010/main" val="206484928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incoln_Std_Powerpoint_4_3[2]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2"/>
          </a:solidFill>
          <a:prstDash val="sysDot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dirty="0" err="1" smtClean="0">
            <a:latin typeface="Lincoln Proxima Nova"/>
            <a:cs typeface="Lincoln Proxima Nova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1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Cover/Tabs">
  <a:themeElements>
    <a:clrScheme name="Lincoln">
      <a:dk1>
        <a:srgbClr val="474337"/>
      </a:dk1>
      <a:lt1>
        <a:sysClr val="window" lastClr="FFFFFF"/>
      </a:lt1>
      <a:dk2>
        <a:srgbClr val="676C6D"/>
      </a:dk2>
      <a:lt2>
        <a:srgbClr val="E7E7E5"/>
      </a:lt2>
      <a:accent1>
        <a:srgbClr val="2C2524"/>
      </a:accent1>
      <a:accent2>
        <a:srgbClr val="00131C"/>
      </a:accent2>
      <a:accent3>
        <a:srgbClr val="973E1C"/>
      </a:accent3>
      <a:accent4>
        <a:srgbClr val="666666"/>
      </a:accent4>
      <a:accent5>
        <a:srgbClr val="202C16"/>
      </a:accent5>
      <a:accent6>
        <a:srgbClr val="2A0F2C"/>
      </a:accent6>
      <a:hlink>
        <a:srgbClr val="01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2644413964E54BBCA8B409F94FB10E" ma:contentTypeVersion="0" ma:contentTypeDescription="Create a new document." ma:contentTypeScope="" ma:versionID="61664622dd27a218b7e46c29e34feb13">
  <xsd:schema xmlns:xsd="http://www.w3.org/2001/XMLSchema" xmlns:xs="http://www.w3.org/2001/XMLSchema" xmlns:p="http://schemas.microsoft.com/office/2006/metadata/properties" xmlns:ns2="6ff5c9a0-d435-43d9-b1e1-77258a735e7c" targetNamespace="http://schemas.microsoft.com/office/2006/metadata/properties" ma:root="true" ma:fieldsID="dc77d8b0fa829d7c419c6c271e3f46ab" ns2:_="">
    <xsd:import namespace="6ff5c9a0-d435-43d9-b1e1-77258a735e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5c9a0-d435-43d9-b1e1-77258a735e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f5c9a0-d435-43d9-b1e1-77258a735e7c">REKVZD73SYPD-62-53</_dlc_DocId>
    <_dlc_DocIdUrl xmlns="6ff5c9a0-d435-43d9-b1e1-77258a735e7c">
      <Url>https://comm.extsp.ford.com/sites/Lincoln/MarketingCommunications/_layouts/DocIdRedir.aspx?ID=REKVZD73SYPD-62-53</Url>
      <Description>REKVZD73SYPD-62-53</Description>
    </_dlc_DocIdUrl>
  </documentManagement>
</p:properties>
</file>

<file path=customXml/itemProps1.xml><?xml version="1.0" encoding="utf-8"?>
<ds:datastoreItem xmlns:ds="http://schemas.openxmlformats.org/officeDocument/2006/customXml" ds:itemID="{B63CDAA4-55CF-4D34-A1B1-E526F6B105B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AC371B1-085A-40D1-9F22-06568DE59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18A8B-204A-4F7A-9D99-A393476B6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5c9a0-d435-43d9-b1e1-77258a735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D8619DE-101B-4029-9610-E922CC716659}">
  <ds:schemaRefs>
    <ds:schemaRef ds:uri="6ff5c9a0-d435-43d9-b1e1-77258a735e7c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Lincoln_Std_Powerpoint_4_3[2].potx</Template>
  <TotalTime>23170</TotalTime>
  <Words>588</Words>
  <Application>Microsoft Office PowerPoint</Application>
  <PresentationFormat>Widescreen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Arial</vt:lpstr>
      <vt:lpstr>Berlin Sans FB</vt:lpstr>
      <vt:lpstr>Calibri</vt:lpstr>
      <vt:lpstr>Gotham Pro</vt:lpstr>
      <vt:lpstr>Impact</vt:lpstr>
      <vt:lpstr>Lincoln Proxima Nova</vt:lpstr>
      <vt:lpstr>Lucida Grande</vt:lpstr>
      <vt:lpstr>MillerBanner Italic</vt:lpstr>
      <vt:lpstr>Proxima Nova Regular</vt:lpstr>
      <vt:lpstr>Times New Roman</vt:lpstr>
      <vt:lpstr>ヒラギノ角ゴ Pro W3</vt:lpstr>
      <vt:lpstr>Lincoln_Std_Powerpoint_4_3[2]</vt:lpstr>
      <vt:lpstr>4_Cover/Tabs</vt:lpstr>
      <vt:lpstr>2_Cover/Tabs</vt:lpstr>
      <vt:lpstr>8_Cover/Tabs</vt:lpstr>
      <vt:lpstr>3_Cover/Tabs</vt:lpstr>
      <vt:lpstr>5_Cover/Tabs</vt:lpstr>
      <vt:lpstr>6_Cover/Tabs</vt:lpstr>
      <vt:lpstr>7_Cover/Tabs</vt:lpstr>
      <vt:lpstr>9_Cover/Tabs</vt:lpstr>
      <vt:lpstr>11_Cover/Tabs</vt:lpstr>
      <vt:lpstr>12_Cover/Tabs</vt:lpstr>
      <vt:lpstr>13_Cover/Tabs</vt:lpstr>
      <vt:lpstr>Florida KidCare: Health and Dental Insurance for Kids  </vt:lpstr>
      <vt:lpstr>Florida KidCare Programs</vt:lpstr>
      <vt:lpstr>Florida KidCare Programs</vt:lpstr>
      <vt:lpstr>Florida KidCare Programs</vt:lpstr>
      <vt:lpstr>Florida KidCare Programs</vt:lpstr>
      <vt:lpstr>Florida KidCare Programs</vt:lpstr>
      <vt:lpstr>Children’s Health Insurance in Florida</vt:lpstr>
      <vt:lpstr>PowerPoint Presentation</vt:lpstr>
      <vt:lpstr>PowerPoint Presentation</vt:lpstr>
      <vt:lpstr>PowerPoint Presentation</vt:lpstr>
      <vt:lpstr>PowerPoint Presentation</vt:lpstr>
      <vt:lpstr>Eligibility Calculator</vt:lpstr>
      <vt:lpstr>Eligibility Calculator</vt:lpstr>
      <vt:lpstr>Eligibility Calculator</vt:lpstr>
      <vt:lpstr>Full-Pay Options</vt:lpstr>
      <vt:lpstr>Healthy Kids Full-Pay Plan Changes Effective January 1, 2020</vt:lpstr>
      <vt:lpstr>Healthy Kids Full-Pay Plan Changes Effective January 1, 2020</vt:lpstr>
      <vt:lpstr>How Do Families Apply?</vt:lpstr>
      <vt:lpstr>PowerPoint Presentation</vt:lpstr>
    </vt:vector>
  </TitlesOfParts>
  <Company>Moore Consulting Group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Justin Smith</dc:creator>
  <cp:lastModifiedBy>Demarrius Price</cp:lastModifiedBy>
  <cp:revision>320</cp:revision>
  <cp:lastPrinted>2019-09-24T13:05:37Z</cp:lastPrinted>
  <dcterms:created xsi:type="dcterms:W3CDTF">2013-10-18T13:39:56Z</dcterms:created>
  <dcterms:modified xsi:type="dcterms:W3CDTF">2020-09-08T16:45:28Z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0x010100C42644413964E54BBCA8B409F94FB10E</vt:lpwstr>
  </property>
  <property fmtid="{D5CDD505-2E9C-101B-9397-08002B2CF9AE}" pid="3" name="_dlc_DocIdItemGuid">
    <vt:lpwstr>afab1c08-f525-42c6-9b1f-bf7fd907ddbe</vt:lpwstr>
  </property>
</Properties>
</file>